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31" r:id="rId1"/>
  </p:sldMasterIdLst>
  <p:notesMasterIdLst>
    <p:notesMasterId r:id="rId65"/>
  </p:notesMasterIdLst>
  <p:sldIdLst>
    <p:sldId id="357" r:id="rId2"/>
    <p:sldId id="428" r:id="rId3"/>
    <p:sldId id="436" r:id="rId4"/>
    <p:sldId id="387" r:id="rId5"/>
    <p:sldId id="389" r:id="rId6"/>
    <p:sldId id="416" r:id="rId7"/>
    <p:sldId id="447" r:id="rId8"/>
    <p:sldId id="421" r:id="rId9"/>
    <p:sldId id="422" r:id="rId10"/>
    <p:sldId id="423" r:id="rId11"/>
    <p:sldId id="424" r:id="rId12"/>
    <p:sldId id="425" r:id="rId13"/>
    <p:sldId id="414" r:id="rId14"/>
    <p:sldId id="419" r:id="rId15"/>
    <p:sldId id="415" r:id="rId16"/>
    <p:sldId id="361" r:id="rId17"/>
    <p:sldId id="362" r:id="rId18"/>
    <p:sldId id="412" r:id="rId19"/>
    <p:sldId id="413" r:id="rId20"/>
    <p:sldId id="409" r:id="rId21"/>
    <p:sldId id="408" r:id="rId22"/>
    <p:sldId id="410" r:id="rId23"/>
    <p:sldId id="411" r:id="rId24"/>
    <p:sldId id="406" r:id="rId25"/>
    <p:sldId id="369" r:id="rId26"/>
    <p:sldId id="370" r:id="rId27"/>
    <p:sldId id="371" r:id="rId28"/>
    <p:sldId id="372" r:id="rId29"/>
    <p:sldId id="401" r:id="rId30"/>
    <p:sldId id="359" r:id="rId31"/>
    <p:sldId id="278" r:id="rId32"/>
    <p:sldId id="281" r:id="rId33"/>
    <p:sldId id="287" r:id="rId34"/>
    <p:sldId id="288" r:id="rId35"/>
    <p:sldId id="373" r:id="rId36"/>
    <p:sldId id="399" r:id="rId37"/>
    <p:sldId id="290" r:id="rId38"/>
    <p:sldId id="291" r:id="rId39"/>
    <p:sldId id="292" r:id="rId40"/>
    <p:sldId id="293" r:id="rId41"/>
    <p:sldId id="388" r:id="rId42"/>
    <p:sldId id="402" r:id="rId43"/>
    <p:sldId id="350" r:id="rId44"/>
    <p:sldId id="433" r:id="rId45"/>
    <p:sldId id="397" r:id="rId46"/>
    <p:sldId id="390" r:id="rId47"/>
    <p:sldId id="391" r:id="rId48"/>
    <p:sldId id="392" r:id="rId49"/>
    <p:sldId id="394" r:id="rId50"/>
    <p:sldId id="395" r:id="rId51"/>
    <p:sldId id="396" r:id="rId52"/>
    <p:sldId id="312" r:id="rId53"/>
    <p:sldId id="407" r:id="rId54"/>
    <p:sldId id="405" r:id="rId55"/>
    <p:sldId id="437" r:id="rId56"/>
    <p:sldId id="438" r:id="rId57"/>
    <p:sldId id="439" r:id="rId58"/>
    <p:sldId id="440" r:id="rId59"/>
    <p:sldId id="441" r:id="rId60"/>
    <p:sldId id="442" r:id="rId61"/>
    <p:sldId id="444" r:id="rId62"/>
    <p:sldId id="445" r:id="rId63"/>
    <p:sldId id="446" r:id="rId6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711" autoAdjust="0"/>
  </p:normalViewPr>
  <p:slideViewPr>
    <p:cSldViewPr>
      <p:cViewPr varScale="1">
        <p:scale>
          <a:sx n="75" d="100"/>
          <a:sy n="75" d="100"/>
        </p:scale>
        <p:origin x="-102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300" y="1024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334638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039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130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898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928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76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551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430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0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855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991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596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945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029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872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557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425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951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651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9147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0300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0218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6154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2694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55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8066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2780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17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739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97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4639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7479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826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704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24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401DE2-6D06-4864-BB3F-83E83A706C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D99B7-3090-4DAE-8D37-E0B62D9881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0E44D-7A1F-49E7-B192-19198CBD38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0BEF6-DF23-497B-9F34-C4030942C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35092-D05B-497E-AA6B-10AAC6368D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44EF7-DE9C-4FD3-8973-94B0257943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15B8ED-13A1-4ECD-98A7-66312664FC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EE2C1F-A761-46F5-9917-279D7D801D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463A42-73FB-4987-8AFA-0BC394464A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0B69D-4E6D-4C30-B504-D111C2F68E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9EDF1D-2B98-49A5-88AD-4CFAC787FA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BD85693D-764F-4C8D-8701-FDB95B813B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4ECE364-899E-4C28-8D6C-C7CD15D459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08714" cy="5761186"/>
          </a:xfrm>
          <a:blipFill>
            <a:blip r:embed="rId3"/>
            <a:tile tx="0" ty="0" sx="100000" sy="100000" flip="none" algn="tl"/>
          </a:blipFill>
          <a:ln w="7620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127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Антираковый и нормализующий иммунитет препарат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«Арктика+»: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лечение молекулами или памятью воды ?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В.В. Зюганов</a:t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rctic-plus.ru</a:t>
            </a:r>
            <a:endParaRPr lang="ru-RU" sz="2800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Красный морской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ёж                                   Каменный окунь     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04864"/>
            <a:ext cx="3146986" cy="388843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3888432" cy="3888432"/>
          </a:xfrm>
        </p:spPr>
      </p:pic>
    </p:spTree>
    <p:extLst>
      <p:ext uri="{BB962C8B-B14F-4D97-AF65-F5344CB8AC3E}">
        <p14:creationId xmlns:p14="http://schemas.microsoft.com/office/powerpoint/2010/main" val="28069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7118176" cy="1251520"/>
          </a:xfrm>
        </p:spPr>
        <p:txBody>
          <a:bodyPr/>
          <a:lstStyle/>
          <a:p>
            <a:r>
              <a:rPr lang="ru-RU" b="1" i="1" dirty="0" err="1" smtClean="0"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Галапагосская</a:t>
            </a:r>
            <a:r>
              <a:rPr lang="ru-RU" b="1" i="1" dirty="0" smtClean="0"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черепаха.</a:t>
            </a:r>
            <a:endParaRPr lang="ru-RU" b="1" i="1" dirty="0"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6192688" cy="5256584"/>
          </a:xfrm>
        </p:spPr>
      </p:pic>
    </p:spTree>
    <p:extLst>
      <p:ext uri="{BB962C8B-B14F-4D97-AF65-F5344CB8AC3E}">
        <p14:creationId xmlns:p14="http://schemas.microsoft.com/office/powerpoint/2010/main" val="370688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724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Гренландский кит.</a:t>
            </a:r>
            <a:endParaRPr lang="ru-RU" b="1" i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98228" y="1953344"/>
            <a:ext cx="7042124" cy="37338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8" y="1628800"/>
            <a:ext cx="705678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3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Есть ли универсальный механизм регуляции?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 smtClean="0"/>
              <a:t>   </a:t>
            </a:r>
          </a:p>
          <a:p>
            <a:pPr algn="just"/>
            <a:r>
              <a:rPr lang="ru-RU" sz="3200" dirty="0"/>
              <a:t> </a:t>
            </a:r>
            <a:r>
              <a:rPr lang="ru-RU" sz="3200" dirty="0" smtClean="0"/>
              <a:t>  Со времен Ганемана (1810) идут споры о существовании механизма передачи информации в биосистемах. Похоже, он реализуется через систему биологических жидкостей организма, а информационной матрицей является вода.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216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1656184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К</a:t>
            </a:r>
            <a:r>
              <a:rPr lang="ru-RU" sz="3200" b="1" i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лассическое взаимодействие лекарства (</a:t>
            </a:r>
            <a:r>
              <a:rPr lang="ru-RU" sz="3200" b="1" i="1" dirty="0" err="1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лиганд</a:t>
            </a:r>
            <a:r>
              <a:rPr lang="ru-RU" sz="3200" b="1" i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) с рецептором в плазматической мембране клетки</a:t>
            </a:r>
            <a:endParaRPr lang="ru-RU" sz="3200" b="1" i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32856"/>
            <a:ext cx="5040560" cy="4536504"/>
          </a:xfrm>
        </p:spPr>
      </p:pic>
    </p:spTree>
    <p:extLst>
      <p:ext uri="{BB962C8B-B14F-4D97-AF65-F5344CB8AC3E}">
        <p14:creationId xmlns:p14="http://schemas.microsoft.com/office/powerpoint/2010/main" val="15192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000" dirty="0" smtClean="0"/>
              <a:t>  </a:t>
            </a:r>
          </a:p>
          <a:p>
            <a:pPr algn="just"/>
            <a:r>
              <a:rPr lang="ru-RU" sz="3000" dirty="0"/>
              <a:t> </a:t>
            </a:r>
            <a:r>
              <a:rPr lang="ru-RU" sz="3000" dirty="0" smtClean="0"/>
              <a:t>   </a:t>
            </a:r>
            <a:r>
              <a:rPr lang="ru-RU" sz="3600" dirty="0" smtClean="0">
                <a:solidFill>
                  <a:srgbClr val="C00000"/>
                </a:solidFill>
              </a:rPr>
              <a:t>Недавно получены прямые доказательства как магнитное поле земли и СМД управляют биоритмами и поведением рыб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4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Как ориентируется лосось ?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sz="4400" dirty="0" err="1" smtClean="0">
                <a:solidFill>
                  <a:srgbClr val="FFFF00"/>
                </a:solidFill>
              </a:rPr>
              <a:t>Магнитосомы</a:t>
            </a:r>
            <a:r>
              <a:rPr lang="ru-RU" sz="4400" dirty="0" smtClean="0">
                <a:solidFill>
                  <a:srgbClr val="FFFF00"/>
                </a:solidFill>
              </a:rPr>
              <a:t> в обонятельном нерве.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62944"/>
            <a:ext cx="6289501" cy="45624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3784" y="103932"/>
            <a:ext cx="7772400" cy="965969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АРЕАЛ И НЕРЕСТИЛИЩА НЕРКИ</a:t>
            </a:r>
            <a:endParaRPr lang="ru-RU" sz="4400" dirty="0"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32" y="1196752"/>
            <a:ext cx="4608512" cy="5553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2296"/>
            <a:ext cx="8229600" cy="11430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МЕЧЕНИЕ ЛОСОСЯ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12776"/>
            <a:ext cx="5400600" cy="4752528"/>
          </a:xfrm>
        </p:spPr>
      </p:pic>
    </p:spTree>
    <p:extLst>
      <p:ext uri="{BB962C8B-B14F-4D97-AF65-F5344CB8AC3E}">
        <p14:creationId xmlns:p14="http://schemas.microsoft.com/office/powerpoint/2010/main" val="217537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ОТСЛЕЖИВАЕТСЯ РЕЖИМ МИГРАЦИИ</a:t>
            </a:r>
            <a:endParaRPr lang="ru-RU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6624736" cy="5181525"/>
          </a:xfrm>
        </p:spPr>
      </p:pic>
    </p:spTree>
    <p:extLst>
      <p:ext uri="{BB962C8B-B14F-4D97-AF65-F5344CB8AC3E}">
        <p14:creationId xmlns:p14="http://schemas.microsoft.com/office/powerpoint/2010/main" val="3190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noFill/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cs typeface="Gisha" pitchFamily="34" charset="-79"/>
              </a:rPr>
              <a:t>Задача: усилить контроль над опухолью со стороны мозга</a:t>
            </a:r>
            <a:endParaRPr lang="ru-RU" b="1" i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cs typeface="Gisha" pitchFamily="34" charset="-79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268760"/>
            <a:ext cx="6984775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3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КАРТА МАГНИТЫХ ПОЛЕЙ</a:t>
            </a:r>
            <a:endParaRPr lang="ru-RU" b="1" i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79" y="1935163"/>
            <a:ext cx="6617241" cy="4389437"/>
          </a:xfrm>
        </p:spPr>
      </p:pic>
    </p:spTree>
    <p:extLst>
      <p:ext uri="{BB962C8B-B14F-4D97-AF65-F5344CB8AC3E}">
        <p14:creationId xmlns:p14="http://schemas.microsoft.com/office/powerpoint/2010/main" val="12048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5212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МАГНИТНЫЕ ПОЛЯ: </a:t>
            </a:r>
            <a:r>
              <a:rPr lang="ru-RU" sz="3200" b="1" i="1" dirty="0" smtClean="0"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ДЕНЬ - НОЧЬ</a:t>
            </a:r>
            <a:endParaRPr lang="ru-RU" sz="3200" b="1" i="1" dirty="0"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6552728" cy="4752528"/>
          </a:xfrm>
        </p:spPr>
      </p:pic>
    </p:spTree>
    <p:extLst>
      <p:ext uri="{BB962C8B-B14F-4D97-AF65-F5344CB8AC3E}">
        <p14:creationId xmlns:p14="http://schemas.microsoft.com/office/powerpoint/2010/main" val="23507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reflection blurRad="6350" stA="55000" endA="50" endPos="85000" dir="5400000" sy="-100000" algn="bl" rotWithShape="0"/>
                </a:effectLst>
              </a:rPr>
              <a:t>Течения Тихого океана</a:t>
            </a:r>
            <a:endParaRPr lang="ru-RU" b="1" i="1" dirty="0">
              <a:solidFill>
                <a:srgbClr val="FFFF00"/>
              </a:solidFill>
              <a:effectLst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8686800" cy="4631722"/>
          </a:xfrm>
        </p:spPr>
      </p:pic>
    </p:spTree>
    <p:extLst>
      <p:ext uri="{BB962C8B-B14F-4D97-AF65-F5344CB8AC3E}">
        <p14:creationId xmlns:p14="http://schemas.microsoft.com/office/powerpoint/2010/main" val="73222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СТРЕССЫ НЕРКИ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2817"/>
            <a:ext cx="6120680" cy="4896544"/>
          </a:xfrm>
        </p:spPr>
      </p:pic>
    </p:spTree>
    <p:extLst>
      <p:ext uri="{BB962C8B-B14F-4D97-AF65-F5344CB8AC3E}">
        <p14:creationId xmlns:p14="http://schemas.microsoft.com/office/powerpoint/2010/main" val="37810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197768"/>
            <a:ext cx="8305800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Лосось до нереста – образец здоровья.</a:t>
            </a:r>
            <a:endParaRPr lang="ru-RU" sz="3600" b="1" i="1" dirty="0"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6528"/>
            <a:ext cx="7776864" cy="515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234184"/>
            <a:ext cx="9144000" cy="3573016"/>
          </a:xfrm>
        </p:spPr>
        <p:txBody>
          <a:bodyPr>
            <a:normAutofit fontScale="90000"/>
          </a:bodyPr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i="1" dirty="0" smtClean="0"/>
              <a:t>Быстрое старение лосося (2-4 </a:t>
            </a:r>
            <a:r>
              <a:rPr lang="ru-RU" sz="2800" b="1" i="1" dirty="0" err="1" smtClean="0"/>
              <a:t>нед</a:t>
            </a:r>
            <a:r>
              <a:rPr lang="ru-RU" sz="2800" b="1" i="1" dirty="0" smtClean="0"/>
              <a:t>.)</a:t>
            </a:r>
            <a:r>
              <a:rPr lang="ru-RU" sz="2000" b="1" i="1" dirty="0" smtClean="0"/>
              <a:t> </a:t>
            </a:r>
            <a:r>
              <a:rPr lang="ru-RU" sz="2600" b="1" dirty="0" smtClean="0"/>
              <a:t>включается после нереста: </a:t>
            </a:r>
            <a:br>
              <a:rPr lang="ru-RU" sz="2600" b="1" dirty="0" smtClean="0"/>
            </a:br>
            <a:r>
              <a:rPr lang="ru-RU" sz="2600" b="1" dirty="0" smtClean="0"/>
              <a:t>гипоталамус – гипофиз – кора надпочечников – кортизол – атрофия тимуса – резкое ослабление иммунитета – увеличение глюкозы, инсулина, жирных кислот, холестерина.</a:t>
            </a:r>
            <a:br>
              <a:rPr lang="ru-RU" sz="2600" b="1" dirty="0" smtClean="0"/>
            </a:br>
            <a:r>
              <a:rPr lang="ru-RU" sz="2600" b="1" dirty="0" smtClean="0"/>
              <a:t>Это приводит к язвам кожи, остеопорозу, болезни Альцгеймера. Смерть от инфаркта миокарда, почек, инсульта. Гормональные нарушения при старении человека и лосося совпадают до деталей. Человек стареет также как эти рыбы, только дольше.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644"/>
            <a:ext cx="6892428" cy="35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544" y="0"/>
            <a:ext cx="8228013" cy="185752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лосося включается программа самоликвидации : утрата иммунитета приводит к незаживающим язвам.</a:t>
            </a:r>
            <a:endParaRPr lang="ru-RU" sz="3200" b="1" i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7344816" cy="4608511"/>
          </a:xfrm>
        </p:spPr>
      </p:pic>
    </p:spTree>
    <p:extLst>
      <p:ext uri="{BB962C8B-B14F-4D97-AF65-F5344CB8AC3E}">
        <p14:creationId xmlns:p14="http://schemas.microsoft.com/office/powerpoint/2010/main" val="9471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Также включается программа онкогенеза: опухоль головы - </a:t>
            </a:r>
            <a:r>
              <a:rPr lang="ru-RU" sz="3600" b="1" i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эпителиома</a:t>
            </a:r>
            <a:endParaRPr lang="ru-RU" sz="3600" b="1" i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85" y="1935163"/>
            <a:ext cx="6383230" cy="4389437"/>
          </a:xfrm>
        </p:spPr>
      </p:pic>
    </p:spTree>
    <p:extLst>
      <p:ext uri="{BB962C8B-B14F-4D97-AF65-F5344CB8AC3E}">
        <p14:creationId xmlns:p14="http://schemas.microsoft.com/office/powerpoint/2010/main" val="8470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Программа самоликвидации завершается так…</a:t>
            </a:r>
            <a:endParaRPr lang="ru-RU" sz="3600" b="1" i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2394599"/>
            <a:ext cx="6234545" cy="3470564"/>
          </a:xfrm>
        </p:spPr>
      </p:pic>
    </p:spTree>
    <p:extLst>
      <p:ext uri="{BB962C8B-B14F-4D97-AF65-F5344CB8AC3E}">
        <p14:creationId xmlns:p14="http://schemas.microsoft.com/office/powerpoint/2010/main" val="35425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>
                <a:solidFill>
                  <a:srgbClr val="FFFF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Но если лососю повезет нерестится на колонии жемчужницы …</a:t>
            </a:r>
            <a:endParaRPr lang="ru-RU" sz="3200" b="1" i="1" dirty="0">
              <a:solidFill>
                <a:srgbClr val="FFFF0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32856"/>
            <a:ext cx="5832648" cy="4176464"/>
          </a:xfrm>
        </p:spPr>
      </p:pic>
    </p:spTree>
    <p:extLst>
      <p:ext uri="{BB962C8B-B14F-4D97-AF65-F5344CB8AC3E}">
        <p14:creationId xmlns:p14="http://schemas.microsoft.com/office/powerpoint/2010/main" val="39926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576064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В Арктике в 1987 г. найдены животные, умеющие уничтожать опухоли у своих партнеров-симбионтов, путем впрыскивания им в кровь набора активных </a:t>
            </a:r>
            <a:r>
              <a:rPr lang="ru-RU" dirty="0" err="1" smtClean="0"/>
              <a:t>биомолекул</a:t>
            </a:r>
            <a:r>
              <a:rPr lang="ru-RU" dirty="0" smtClean="0"/>
              <a:t> (т.н. «паразит-благодетель»)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6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То включается механизм симбиоза «жемчужница – лосось»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7170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5976663" cy="504055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93713" y="116632"/>
            <a:ext cx="8229600" cy="941388"/>
          </a:xfrm>
        </p:spPr>
        <p:txBody>
          <a:bodyPr>
            <a:no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 smtClean="0">
                <a:solidFill>
                  <a:srgbClr val="FFFF00"/>
                </a:solidFill>
              </a:rPr>
              <a:t>Моллюск выступает как паразит- благодетель, продлевающий жизнь  хозяина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760"/>
            <a:ext cx="8642350" cy="3051175"/>
          </a:xfrm>
          <a:prstGeom prst="rect">
            <a:avLst/>
          </a:prstGeom>
          <a:noFill/>
          <a:ln w="2844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6575028" y="260648"/>
            <a:ext cx="255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69" name="Line 4"/>
          <p:cNvSpPr>
            <a:spLocks noChangeShapeType="1"/>
          </p:cNvSpPr>
          <p:nvPr/>
        </p:nvSpPr>
        <p:spPr bwMode="auto">
          <a:xfrm>
            <a:off x="1619248" y="4630464"/>
            <a:ext cx="1735139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3425826" y="4507406"/>
            <a:ext cx="1682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 hangingPunct="1"/>
            <a:r>
              <a:rPr lang="ru-RU" sz="1600" b="1" dirty="0">
                <a:solidFill>
                  <a:srgbClr val="000000"/>
                </a:solidFill>
              </a:rPr>
              <a:t>270 – 350 суток</a:t>
            </a:r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>
            <a:off x="5219700" y="4628877"/>
            <a:ext cx="1944688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0" y="4941168"/>
            <a:ext cx="9127728" cy="169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 hangingPunct="1"/>
            <a:r>
              <a:rPr lang="ru-RU" sz="3200" b="1" dirty="0">
                <a:solidFill>
                  <a:srgbClr val="000000"/>
                </a:solidFill>
              </a:rPr>
              <a:t>После нереста семга не умрет</a:t>
            </a:r>
            <a:r>
              <a:rPr lang="ru-RU" sz="2800" b="1" dirty="0">
                <a:solidFill>
                  <a:srgbClr val="000000"/>
                </a:solidFill>
              </a:rPr>
              <a:t> </a:t>
            </a:r>
            <a:r>
              <a:rPr lang="ru-RU" sz="2400" b="1" dirty="0">
                <a:solidFill>
                  <a:srgbClr val="000000"/>
                </a:solidFill>
              </a:rPr>
              <a:t>и не уйдет в море, пока не </a:t>
            </a:r>
            <a:r>
              <a:rPr lang="ru-RU" sz="2400" b="1" dirty="0" smtClean="0">
                <a:solidFill>
                  <a:srgbClr val="000000"/>
                </a:solidFill>
              </a:rPr>
              <a:t>закончит </a:t>
            </a:r>
            <a:r>
              <a:rPr lang="ru-RU" sz="2400" b="1" dirty="0" err="1" smtClean="0">
                <a:solidFill>
                  <a:srgbClr val="000000"/>
                </a:solidFill>
              </a:rPr>
              <a:t>вынащивание</a:t>
            </a:r>
            <a:r>
              <a:rPr lang="ru-RU" sz="2400" b="1" dirty="0" smtClean="0">
                <a:solidFill>
                  <a:srgbClr val="000000"/>
                </a:solidFill>
              </a:rPr>
              <a:t> зародышей -</a:t>
            </a:r>
            <a:r>
              <a:rPr lang="ru-RU" sz="2400" b="1" dirty="0" err="1" smtClean="0">
                <a:solidFill>
                  <a:srgbClr val="000000"/>
                </a:solidFill>
              </a:rPr>
              <a:t>глохидиев</a:t>
            </a:r>
            <a:r>
              <a:rPr lang="ru-RU" sz="2400" b="1" dirty="0" smtClean="0">
                <a:solidFill>
                  <a:srgbClr val="000000"/>
                </a:solidFill>
              </a:rPr>
              <a:t> жемчужницы в течение почти года </a:t>
            </a:r>
            <a:r>
              <a:rPr lang="ru-RU" sz="2400" b="1" dirty="0">
                <a:solidFill>
                  <a:srgbClr val="000000"/>
                </a:solidFill>
              </a:rPr>
              <a:t>до их </a:t>
            </a:r>
            <a:r>
              <a:rPr lang="ru-RU" sz="2400" b="1" dirty="0" err="1">
                <a:solidFill>
                  <a:srgbClr val="000000"/>
                </a:solidFill>
              </a:rPr>
              <a:t>вылупления</a:t>
            </a:r>
            <a:r>
              <a:rPr lang="ru-RU" sz="2400" b="1" dirty="0">
                <a:solidFill>
                  <a:srgbClr val="000000"/>
                </a:solidFill>
              </a:rPr>
              <a:t> из </a:t>
            </a:r>
            <a:r>
              <a:rPr lang="ru-RU" sz="2400" b="1" dirty="0" smtClean="0">
                <a:solidFill>
                  <a:srgbClr val="000000"/>
                </a:solidFill>
              </a:rPr>
              <a:t>жабр рыбы.</a:t>
            </a:r>
            <a:endParaRPr lang="ru-RU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4437112"/>
            <a:ext cx="9036496" cy="2420888"/>
          </a:xfrm>
        </p:spPr>
        <p:txBody>
          <a:bodyPr>
            <a:noAutofit/>
          </a:bodyPr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200" b="1" dirty="0" smtClean="0"/>
              <a:t>Пресноводная жемчужница живет до 100 - 250 лет и не включает программу старения. У особей  возраста 120 лет сила сжатия мускулов, скорость регенерации, способность к голоданию, задержке дыхания, плодовитость – выше, чем у молодых особей возраста 60 лет. Все это – приспособление к жизни в </a:t>
            </a:r>
            <a:r>
              <a:rPr lang="ru-RU" sz="2200" b="1" dirty="0" err="1" smtClean="0"/>
              <a:t>травмоопасной</a:t>
            </a:r>
            <a:r>
              <a:rPr lang="ru-RU" sz="2200" b="1" dirty="0" smtClean="0"/>
              <a:t> среде (порожистые быстрые реки, ледоход), голоду и холоду Арктики. К тому же самка переводит </a:t>
            </a:r>
            <a:r>
              <a:rPr lang="ru-RU" sz="2200" b="1" dirty="0" err="1" smtClean="0"/>
              <a:t>энергозатраты</a:t>
            </a:r>
            <a:r>
              <a:rPr lang="ru-RU" sz="2200" b="1" dirty="0" smtClean="0"/>
              <a:t> по выращиванию  потомства на семгу  - суррогатную мать.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556"/>
            <a:ext cx="6913562" cy="4320481"/>
          </a:xfrm>
          <a:prstGeom prst="rect">
            <a:avLst/>
          </a:prstGeom>
          <a:noFill/>
          <a:ln w="28440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229600" cy="1196752"/>
          </a:xfrm>
        </p:spPr>
        <p:txBody>
          <a:bodyPr>
            <a:no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 smtClean="0">
                <a:solidFill>
                  <a:srgbClr val="FFFF00"/>
                </a:solidFill>
                <a:effectLst>
                  <a:reflection blurRad="6350" stA="55000" endA="50" endPos="85000" dir="5400000" sy="-100000" algn="bl" rotWithShape="0"/>
                </a:effectLst>
              </a:rPr>
              <a:t>Анатомия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reflection blurRad="6350" stA="55000" endA="50" endPos="85000" dir="5400000" sy="-100000" algn="bl" rotWithShape="0"/>
                </a:effectLst>
              </a:rPr>
              <a:t>глохидия</a:t>
            </a:r>
            <a:r>
              <a:rPr lang="ru-RU" sz="2800" b="1" dirty="0" smtClean="0">
                <a:solidFill>
                  <a:srgbClr val="FFFF00"/>
                </a:solidFill>
                <a:effectLst>
                  <a:reflection blurRad="6350" stA="55000" endA="50" endPos="85000" dir="5400000" sy="-100000" algn="bl" rotWithShape="0"/>
                </a:effectLst>
              </a:rPr>
              <a:t>. Чувствительными хохолками (4 стрелки) зародыш безошибочно определяет «своего» хозяина.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4935"/>
            <a:ext cx="5760639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421481" y="5667276"/>
            <a:ext cx="8229600" cy="1190724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FF0000"/>
                </a:solidFill>
              </a:rPr>
              <a:t>«Автостопщик». Внедрение хорошего паразита: </a:t>
            </a:r>
            <a:r>
              <a:rPr lang="ru-RU" sz="2400" b="1" dirty="0" err="1" smtClean="0">
                <a:solidFill>
                  <a:srgbClr val="FF0000"/>
                </a:solidFill>
              </a:rPr>
              <a:t>глохидий</a:t>
            </a:r>
            <a:r>
              <a:rPr lang="ru-RU" sz="2400" b="1" dirty="0" smtClean="0">
                <a:solidFill>
                  <a:srgbClr val="FF0000"/>
                </a:solidFill>
              </a:rPr>
              <a:t> просто защемил  край жаберного лепестка  лосося створками. Дальше все сделает сама рыба.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7993063" cy="544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глохидий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попал не на ту рыбу: гиперплазия жабр гольяна и гибель зародыша моллюска.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88840"/>
            <a:ext cx="4752528" cy="4752527"/>
          </a:xfrm>
        </p:spPr>
      </p:pic>
    </p:spTree>
    <p:extLst>
      <p:ext uri="{BB962C8B-B14F-4D97-AF65-F5344CB8AC3E}">
        <p14:creationId xmlns:p14="http://schemas.microsoft.com/office/powerpoint/2010/main" val="26091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sz="half" idx="2"/>
          </p:nvPr>
        </p:nvSpPr>
        <p:spPr>
          <a:xfrm>
            <a:off x="3851921" y="332656"/>
            <a:ext cx="4834880" cy="6525344"/>
          </a:xfrm>
        </p:spPr>
        <p:txBody>
          <a:bodyPr>
            <a:normAutofit/>
          </a:bodyPr>
          <a:lstStyle/>
          <a:p>
            <a:pPr marL="341313" indent="-341313" algn="ctr" eaLnBrk="1" hangingPunct="1">
              <a:lnSpc>
                <a:spcPct val="80000"/>
              </a:lnSpc>
              <a:spcBef>
                <a:spcPts val="4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000" b="1" dirty="0" smtClean="0">
                <a:solidFill>
                  <a:srgbClr val="FFFF00"/>
                </a:solidFill>
              </a:rPr>
              <a:t>ПАРАЗИТ,   ПРОДЛЕВАЮЩИЙ       ЖИЗНЬ ХОЗЯИНА</a:t>
            </a:r>
          </a:p>
          <a:p>
            <a:pPr marL="341313" indent="-341313" algn="ctr" eaLnBrk="1" hangingPunct="1">
              <a:lnSpc>
                <a:spcPct val="80000"/>
              </a:lnSpc>
              <a:spcBef>
                <a:spcPts val="4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ru-RU" sz="1800" b="1" dirty="0" smtClean="0">
              <a:solidFill>
                <a:srgbClr val="FFFF00"/>
              </a:solidFill>
            </a:endParaRPr>
          </a:p>
          <a:p>
            <a:pPr marL="341313" indent="-341313" eaLnBrk="1" hangingPunct="1">
              <a:lnSpc>
                <a:spcPct val="80000"/>
              </a:lnSpc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1600" b="1" dirty="0" smtClean="0">
                <a:solidFill>
                  <a:srgbClr val="FF0000"/>
                </a:solidFill>
              </a:rPr>
              <a:t>ПОЧЕМУ ?</a:t>
            </a:r>
          </a:p>
          <a:p>
            <a:pPr marL="341313" indent="-341313" algn="just" eaLnBrk="1" hangingPunct="1">
              <a:lnSpc>
                <a:spcPct val="80000"/>
              </a:lnSpc>
              <a:spcBef>
                <a:spcPts val="400"/>
              </a:spcBef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1800" b="1" dirty="0" smtClean="0"/>
              <a:t>Если длина жизненного цикла моллюска - (100-200 лет), имеющего паразитическую стадию, многократно превышает длину цикла хозяина-рыбы (1-2) года - то паразит нацелен на продление жизни лосося, чтобы гарантированно обезопасить свои ранние стадии развития. У семги паразит продлевает речной период жизни до 3-5 лет и </a:t>
            </a:r>
            <a:r>
              <a:rPr lang="ru-RU" sz="1800" b="1" dirty="0" err="1" smtClean="0"/>
              <a:t>посленерестовый</a:t>
            </a:r>
            <a:r>
              <a:rPr lang="ru-RU" sz="1800" b="1" dirty="0" smtClean="0"/>
              <a:t> этап жизни взрослого лосося с 0 до 6 лет. Итог: увеличение долголетия в 6 раз.</a:t>
            </a:r>
          </a:p>
          <a:p>
            <a:pPr marL="341313" indent="-341313"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ru-RU" sz="1600" b="1" dirty="0" smtClean="0"/>
          </a:p>
          <a:p>
            <a:pPr marL="341313" indent="-341313"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1600" b="1" dirty="0" smtClean="0">
                <a:solidFill>
                  <a:srgbClr val="FF0000"/>
                </a:solidFill>
              </a:rPr>
              <a:t>КАК ?</a:t>
            </a:r>
          </a:p>
          <a:p>
            <a:pPr marL="341313" indent="-341313" eaLnBrk="1" hangingPunct="1">
              <a:lnSpc>
                <a:spcPct val="80000"/>
              </a:lnSpc>
              <a:spcBef>
                <a:spcPts val="400"/>
              </a:spcBef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000" b="1" dirty="0" smtClean="0"/>
              <a:t>Повышает неспецифическую  резистентность Хозяина:    поставляет    рыбе     </a:t>
            </a:r>
            <a:r>
              <a:rPr lang="ru-RU" sz="2000" b="1" dirty="0" err="1" smtClean="0"/>
              <a:t>биомолекулы</a:t>
            </a:r>
            <a:r>
              <a:rPr lang="ru-RU" sz="2000" b="1" dirty="0" smtClean="0"/>
              <a:t>, нормализующие     работу     гипоталамуса     и иммунный статус.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3405188" cy="5400675"/>
          </a:xfrm>
          <a:prstGeom prst="rect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8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312737" y="260648"/>
            <a:ext cx="8229600" cy="791418"/>
          </a:xfrm>
        </p:spPr>
        <p:txBody>
          <a:bodyPr>
            <a:no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 smtClean="0">
                <a:solidFill>
                  <a:srgbClr val="FFFF00"/>
                </a:solidFill>
              </a:rPr>
              <a:t>Слаженный танец партнеров: первые часы развития  </a:t>
            </a:r>
            <a:r>
              <a:rPr lang="ru-RU" sz="3200" b="1" dirty="0" err="1" smtClean="0">
                <a:solidFill>
                  <a:srgbClr val="FFFF00"/>
                </a:solidFill>
              </a:rPr>
              <a:t>глохидиев</a:t>
            </a:r>
            <a:r>
              <a:rPr lang="ru-RU" sz="3200" b="1" dirty="0" smtClean="0">
                <a:solidFill>
                  <a:srgbClr val="FFFF00"/>
                </a:solidFill>
              </a:rPr>
              <a:t> в семге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20800"/>
            <a:ext cx="6480175" cy="5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827584" y="5699125"/>
            <a:ext cx="7942263" cy="897979"/>
          </a:xfrm>
        </p:spPr>
        <p:txBody>
          <a:bodyPr>
            <a:no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Последующие стадии симбиоза : ущерб минимизировать, газообмен жабр восстановить, рыбу-хозяина полечить.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23863"/>
            <a:ext cx="6408737" cy="527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5832227"/>
            <a:ext cx="8229600" cy="1025773"/>
          </a:xfrm>
        </p:spPr>
        <p:txBody>
          <a:bodyPr>
            <a:no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FF0000"/>
                </a:solidFill>
              </a:rPr>
              <a:t>Поздние стадии развития: правильная капсула-циста (17 и 18) и регрессия за 3 дня пустой цисты (19 и 20) после выхода  моллюска из «плаценты».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6632"/>
            <a:ext cx="7273925" cy="543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Электрофорез </a:t>
            </a:r>
            <a:r>
              <a:rPr lang="ru-RU" sz="3200" dirty="0" err="1" smtClean="0"/>
              <a:t>белково</a:t>
            </a:r>
            <a:r>
              <a:rPr lang="ru-RU" sz="3200" dirty="0" smtClean="0"/>
              <a:t>–пептидного комплекса противоопухолевых молекул</a:t>
            </a:r>
            <a:endParaRPr lang="ru-RU" sz="3200" dirty="0"/>
          </a:p>
        </p:txBody>
      </p:sp>
      <p:pic>
        <p:nvPicPr>
          <p:cNvPr id="25602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44824"/>
            <a:ext cx="4824536" cy="4608512"/>
          </a:xfrm>
        </p:spPr>
      </p:pic>
    </p:spTree>
    <p:extLst>
      <p:ext uri="{BB962C8B-B14F-4D97-AF65-F5344CB8AC3E}">
        <p14:creationId xmlns:p14="http://schemas.microsoft.com/office/powerpoint/2010/main" val="318251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5589240"/>
            <a:ext cx="8496175" cy="1268760"/>
          </a:xfrm>
        </p:spPr>
        <p:txBody>
          <a:bodyPr>
            <a:no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/>
              <a:t>Роды: покидающий рыбу  моллюск активирует ткани хозяина к регрессии опухолей  цист) и </a:t>
            </a:r>
            <a:r>
              <a:rPr lang="ru-RU" sz="2400" b="1" dirty="0" err="1" smtClean="0"/>
              <a:t>ранозаживлению</a:t>
            </a:r>
            <a:r>
              <a:rPr lang="ru-RU" sz="2400" b="1" dirty="0" smtClean="0"/>
              <a:t>. Т.е. нормальные клетки жабр он побуждает  к делению , а патологические – к самоубийству (</a:t>
            </a:r>
            <a:r>
              <a:rPr lang="ru-RU" sz="2400" b="1" dirty="0" err="1" smtClean="0"/>
              <a:t>апоптозу</a:t>
            </a:r>
            <a:r>
              <a:rPr lang="ru-RU" sz="2400" b="1" dirty="0" smtClean="0"/>
              <a:t>).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760640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913"/>
            <a:ext cx="8496622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Плантация целебных гидробионтов в холодных водах Арктики.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177427" y="5057794"/>
            <a:ext cx="8964613" cy="161925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>
                <a:solidFill>
                  <a:srgbClr val="FF0000"/>
                </a:solidFill>
                <a:latin typeface="Bookman Old Style" pitchFamily="16" charset="0"/>
              </a:rPr>
              <a:t>М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6" charset="0"/>
              </a:rPr>
              <a:t>ожет ли эликсир </a:t>
            </a:r>
            <a:r>
              <a:rPr lang="ru-RU" sz="2000" b="1" dirty="0">
                <a:solidFill>
                  <a:srgbClr val="FF0000"/>
                </a:solidFill>
                <a:latin typeface="Bookman Old Style" pitchFamily="16" charset="0"/>
              </a:rPr>
              <a:t>АРКТИКА 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6" charset="0"/>
              </a:rPr>
              <a:t>пригодится человеку? </a:t>
            </a:r>
            <a:r>
              <a:rPr lang="ru-RU" sz="2000" b="1" dirty="0">
                <a:solidFill>
                  <a:srgbClr val="FF0000"/>
                </a:solidFill>
                <a:latin typeface="Bookman Old Style" pitchFamily="16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Bookman Old Style" pitchFamily="1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Bookman Old Style" pitchFamily="16" charset="0"/>
              </a:rPr>
              <a:t>Тест: модели быстрого старения - рак и незаживающие раны (язвы). Следовательно, эликсир, если эффективен, </a:t>
            </a:r>
            <a:r>
              <a:rPr lang="ru-RU" sz="2000" b="1" dirty="0">
                <a:solidFill>
                  <a:srgbClr val="FF0000"/>
                </a:solidFill>
                <a:latin typeface="Bookman Old Style" pitchFamily="16" charset="0"/>
              </a:rPr>
              <a:t>должен 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6" charset="0"/>
              </a:rPr>
              <a:t>работать </a:t>
            </a:r>
            <a:r>
              <a:rPr lang="ru-RU" sz="2000" b="1" dirty="0">
                <a:solidFill>
                  <a:srgbClr val="FF0000"/>
                </a:solidFill>
                <a:latin typeface="Bookman Old Style" pitchFamily="16" charset="0"/>
              </a:rPr>
              <a:t>при лечении 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6" charset="0"/>
              </a:rPr>
              <a:t>язв и новообразований</a:t>
            </a:r>
            <a:r>
              <a:rPr lang="ru-RU" sz="2000" b="1" dirty="0">
                <a:solidFill>
                  <a:srgbClr val="FF0000"/>
                </a:solidFill>
                <a:latin typeface="Bookman Old Style" pitchFamily="16" charset="0"/>
              </a:rPr>
              <a:t>.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6250"/>
            <a:ext cx="67484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8059312" y="6491288"/>
            <a:ext cx="18182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3204" y="246608"/>
            <a:ext cx="8229600" cy="1143000"/>
          </a:xfrm>
        </p:spPr>
        <p:txBody>
          <a:bodyPr/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Провизорные жабры и хвост зародыша человека указывают на общие с рыбами гены.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68140"/>
            <a:ext cx="8424936" cy="5201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560" y="1196752"/>
            <a:ext cx="8229600" cy="4389437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Лечение патологий, угрожающих жизни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9287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06489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699" name="Прямая со стрелкой 7"/>
          <p:cNvCxnSpPr>
            <a:cxnSpLocks noChangeShapeType="1"/>
          </p:cNvCxnSpPr>
          <p:nvPr/>
        </p:nvCxnSpPr>
        <p:spPr bwMode="auto">
          <a:xfrm flipH="1" flipV="1">
            <a:off x="7960506" y="3284984"/>
            <a:ext cx="859967" cy="468661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Лечение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аллегрического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дерматита стопы пациента К. (угроза гангрены) «АРКТИКА-СМД».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7960506" y="4087304"/>
            <a:ext cx="504056" cy="4218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4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2656"/>
            <a:ext cx="4896544" cy="6336704"/>
          </a:xfrm>
        </p:spPr>
      </p:pic>
    </p:spTree>
    <p:extLst>
      <p:ext uri="{BB962C8B-B14F-4D97-AF65-F5344CB8AC3E}">
        <p14:creationId xmlns:p14="http://schemas.microsoft.com/office/powerpoint/2010/main" val="34219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840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</a:rPr>
              <a:t>Поздние стадии грануляции, </a:t>
            </a:r>
            <a:r>
              <a:rPr lang="ru-RU" sz="3600" b="1" i="1" dirty="0" err="1" smtClean="0">
                <a:solidFill>
                  <a:srgbClr val="FFFF00"/>
                </a:solidFill>
              </a:rPr>
              <a:t>эпителизации</a:t>
            </a:r>
            <a:r>
              <a:rPr lang="ru-RU" sz="3600" b="1" i="1" dirty="0" smtClean="0">
                <a:solidFill>
                  <a:srgbClr val="FFFF00"/>
                </a:solidFill>
              </a:rPr>
              <a:t> и закрытие раны. 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68376"/>
            <a:ext cx="4968552" cy="4869160"/>
          </a:xfrm>
        </p:spPr>
      </p:pic>
    </p:spTree>
    <p:extLst>
      <p:ext uri="{BB962C8B-B14F-4D97-AF65-F5344CB8AC3E}">
        <p14:creationId xmlns:p14="http://schemas.microsoft.com/office/powerpoint/2010/main" val="354231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68624"/>
            <a:ext cx="554461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</a:rPr>
              <a:t>Постадийная</a:t>
            </a:r>
            <a:r>
              <a:rPr lang="ru-RU" sz="2800" b="1" i="1" dirty="0" smtClean="0">
                <a:solidFill>
                  <a:srgbClr val="FFFF00"/>
                </a:solidFill>
              </a:rPr>
              <a:t> регрессия опухоли мозга (кавернозная ангиома моста) у больной М. (49 лет, частичный паралич). Выздоровление за 8 месяцев.  Январь  - август 2003 года.</a:t>
            </a:r>
            <a:endParaRPr lang="ru-RU" sz="2800" i="1" dirty="0">
              <a:solidFill>
                <a:srgbClr val="FFFF00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4283968" y="4164868"/>
            <a:ext cx="648072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</a:rPr>
              <a:t>4 мес. после начала приема эликсира АРКТИКА-концентрата.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76" y="1988840"/>
            <a:ext cx="5298380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8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69" y="0"/>
            <a:ext cx="4833938" cy="5559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17581" y="4941168"/>
            <a:ext cx="7175351" cy="1584176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0000"/>
                </a:solidFill>
              </a:rPr>
              <a:t>Концентрация целебных молекул </a:t>
            </a:r>
            <a:r>
              <a:rPr lang="ru-RU" sz="4800" dirty="0" smtClean="0">
                <a:solidFill>
                  <a:srgbClr val="FF0000"/>
                </a:solidFill>
              </a:rPr>
              <a:t>10 г/л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0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rgbClr val="FFFF00"/>
                </a:solidFill>
              </a:rPr>
              <a:t>8</a:t>
            </a:r>
            <a:r>
              <a:rPr lang="ru-RU" sz="4000" b="1" i="1" dirty="0" smtClean="0">
                <a:solidFill>
                  <a:srgbClr val="FFFF00"/>
                </a:solidFill>
              </a:rPr>
              <a:t> мес. после начала приема.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11256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3563888" y="3789040"/>
            <a:ext cx="432048" cy="3960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4175956" y="4437112"/>
            <a:ext cx="18002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203848" y="4185084"/>
            <a:ext cx="432048" cy="2520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33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 smtClean="0">
                <a:solidFill>
                  <a:srgbClr val="FFFF00"/>
                </a:solidFill>
              </a:rPr>
              <a:t>12 мес. после начала приема. Опухоль исчезла.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532859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7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5013324"/>
            <a:ext cx="8229600" cy="1440011"/>
          </a:xfrm>
        </p:spPr>
        <p:txBody>
          <a:bodyPr>
            <a:no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i="1" dirty="0" smtClean="0">
                <a:solidFill>
                  <a:srgbClr val="FFFF00"/>
                </a:solidFill>
              </a:rPr>
              <a:t>Компьютерная </a:t>
            </a:r>
            <a:r>
              <a:rPr lang="ru-RU" sz="2000" b="1" i="1" dirty="0" err="1" smtClean="0">
                <a:solidFill>
                  <a:srgbClr val="FFFF00"/>
                </a:solidFill>
              </a:rPr>
              <a:t>томограмма</a:t>
            </a:r>
            <a:r>
              <a:rPr lang="ru-RU" sz="2000" b="1" i="1" dirty="0" smtClean="0">
                <a:solidFill>
                  <a:srgbClr val="FFFF00"/>
                </a:solidFill>
              </a:rPr>
              <a:t> поджелудочной железы больного Ф., 64 года (рак головки поджелудочной железы, рак фатерова соска). 2002 </a:t>
            </a:r>
            <a:r>
              <a:rPr lang="ru-RU" sz="2000" b="1" i="1" dirty="0">
                <a:solidFill>
                  <a:srgbClr val="FFFF00"/>
                </a:solidFill>
              </a:rPr>
              <a:t>.</a:t>
            </a:r>
            <a:r>
              <a:rPr lang="ru-RU" sz="2000" b="1" i="1" dirty="0" smtClean="0">
                <a:solidFill>
                  <a:srgbClr val="FFFF00"/>
                </a:solidFill>
              </a:rPr>
              <a:t/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Слева – 8 октября 2002 г., справа – 9 декабря 2002 г. Опухоль полностью исчезла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06475"/>
            <a:ext cx="4119563" cy="358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04888"/>
            <a:ext cx="4249737" cy="358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7" name="Line 4"/>
          <p:cNvSpPr>
            <a:spLocks noChangeShapeType="1"/>
          </p:cNvSpPr>
          <p:nvPr/>
        </p:nvSpPr>
        <p:spPr bwMode="auto">
          <a:xfrm flipV="1">
            <a:off x="1331913" y="3571875"/>
            <a:ext cx="719137" cy="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78" name="Line 5"/>
          <p:cNvSpPr>
            <a:spLocks noChangeShapeType="1"/>
          </p:cNvSpPr>
          <p:nvPr/>
        </p:nvSpPr>
        <p:spPr bwMode="auto">
          <a:xfrm>
            <a:off x="1403350" y="1844675"/>
            <a:ext cx="6477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76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4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8013" cy="1433512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2400" b="1" i="1" dirty="0" smtClean="0">
                <a:solidFill>
                  <a:srgbClr val="FFFF00"/>
                </a:solidFill>
              </a:rPr>
              <a:t>РЕЗЮМЕ: 1. Программу старения и онкогенеза в принципе можно заблокировать, используя приёмы «нестареющих».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2. Эликсир </a:t>
            </a:r>
            <a:r>
              <a:rPr lang="ru-RU" sz="3100" b="1" i="1" dirty="0" smtClean="0">
                <a:solidFill>
                  <a:srgbClr val="FF0000"/>
                </a:solidFill>
              </a:rPr>
              <a:t>«Арктика+» </a:t>
            </a:r>
            <a:r>
              <a:rPr lang="ru-RU" sz="2400" b="1" i="1" dirty="0" smtClean="0">
                <a:solidFill>
                  <a:srgbClr val="FFFF00"/>
                </a:solidFill>
              </a:rPr>
              <a:t>полезен для реабилитации онкологии и старения.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68921"/>
            <a:ext cx="4392488" cy="510043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180" y="2924944"/>
            <a:ext cx="280831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Ядовитые «</a:t>
            </a:r>
            <a:r>
              <a:rPr lang="ru-RU" sz="3600" dirty="0" err="1" smtClean="0"/>
              <a:t>Кювьеровы</a:t>
            </a:r>
            <a:r>
              <a:rPr lang="ru-RU" sz="3600" dirty="0" smtClean="0"/>
              <a:t>» нити морского огурца (голотурии)</a:t>
            </a:r>
            <a:endParaRPr lang="ru-RU" sz="3600" dirty="0"/>
          </a:p>
        </p:txBody>
      </p:sp>
      <p:pic>
        <p:nvPicPr>
          <p:cNvPr id="34818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128792" cy="5256584"/>
          </a:xfrm>
        </p:spPr>
      </p:pic>
    </p:spTree>
    <p:extLst>
      <p:ext uri="{BB962C8B-B14F-4D97-AF65-F5344CB8AC3E}">
        <p14:creationId xmlns:p14="http://schemas.microsoft.com/office/powerpoint/2010/main" val="270107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80728"/>
            <a:ext cx="74168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068164"/>
          </a:xfrm>
        </p:spPr>
        <p:txBody>
          <a:bodyPr/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Морской огурец с рыбой внутри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873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Доктор фиш </a:t>
            </a:r>
            <a:r>
              <a:rPr lang="en-US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Carapus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симбионт голотурии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устойчив к яду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6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416824" cy="5256584"/>
          </a:xfrm>
        </p:spPr>
      </p:pic>
    </p:spTree>
    <p:extLst>
      <p:ext uri="{BB962C8B-B14F-4D97-AF65-F5344CB8AC3E}">
        <p14:creationId xmlns:p14="http://schemas.microsoft.com/office/powerpoint/2010/main" val="27774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260350"/>
            <a:ext cx="5495925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1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60848"/>
            <a:ext cx="6705600" cy="424847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Рассасывание 1/3 позвонков у личинки жемчужной рыбы</a:t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872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88640"/>
            <a:ext cx="3312368" cy="429952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5192" y="4509120"/>
            <a:ext cx="8229600" cy="1647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Концентрация активных молекул </a:t>
            </a:r>
            <a:br>
              <a:rPr lang="ru-RU" sz="4000" dirty="0" smtClean="0"/>
            </a:br>
            <a:r>
              <a:rPr lang="ru-RU" sz="4000" dirty="0" smtClean="0"/>
              <a:t>1/1000 000 000 000 г/л или 10</a:t>
            </a:r>
            <a:r>
              <a:rPr lang="ru-RU" sz="4000" baseline="30000" dirty="0" smtClean="0"/>
              <a:t>-12</a:t>
            </a:r>
            <a:br>
              <a:rPr lang="ru-RU" sz="4000" baseline="30000" dirty="0" smtClean="0"/>
            </a:br>
            <a:r>
              <a:rPr lang="ru-RU" sz="4000" baseline="30000" dirty="0" smtClean="0"/>
              <a:t>(сверхмалые дозы – СМД)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7196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88840"/>
            <a:ext cx="5328592" cy="42484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Верху: взрослая рыба</a:t>
            </a:r>
            <a:br>
              <a:rPr lang="ru-RU" dirty="0" smtClean="0"/>
            </a:br>
            <a:r>
              <a:rPr lang="ru-RU" dirty="0" smtClean="0"/>
              <a:t>Внизу: </a:t>
            </a:r>
            <a:r>
              <a:rPr lang="ru-RU" dirty="0" err="1" smtClean="0"/>
              <a:t>лапшевидная</a:t>
            </a:r>
            <a:r>
              <a:rPr lang="ru-RU" dirty="0" smtClean="0"/>
              <a:t> личинка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6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203200"/>
            <a:ext cx="7086600" cy="3889375"/>
          </a:xfr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1"/>
          <p:cNvSpPr txBox="1">
            <a:spLocks noChangeArrowheads="1"/>
          </p:cNvSpPr>
          <p:nvPr/>
        </p:nvSpPr>
        <p:spPr bwMode="auto">
          <a:xfrm>
            <a:off x="147638" y="4292600"/>
            <a:ext cx="8713787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just">
              <a:spcBef>
                <a:spcPts val="400"/>
              </a:spcBef>
              <a:buFont typeface="Arial" charset="0"/>
              <a:buChar char="•"/>
            </a:pPr>
            <a:r>
              <a:rPr lang="ru-RU" sz="1600" b="1">
                <a:solidFill>
                  <a:srgbClr val="000000"/>
                </a:solidFill>
              </a:rPr>
              <a:t>Секрет почек колюшки – мукус, кроме адгезивной функции, используется самцом для безопасного развития икры.</a:t>
            </a:r>
          </a:p>
          <a:p>
            <a:pPr algn="just">
              <a:spcBef>
                <a:spcPts val="400"/>
              </a:spcBef>
              <a:buFont typeface="Arial" charset="0"/>
              <a:buChar char="•"/>
            </a:pPr>
            <a:r>
              <a:rPr lang="ru-RU" sz="1600" b="1">
                <a:solidFill>
                  <a:srgbClr val="000000"/>
                </a:solidFill>
              </a:rPr>
              <a:t>Без самца  вся икра гибнет.</a:t>
            </a:r>
          </a:p>
          <a:p>
            <a:pPr algn="just">
              <a:spcBef>
                <a:spcPts val="400"/>
              </a:spcBef>
              <a:buFont typeface="Arial" charset="0"/>
              <a:buChar char="•"/>
            </a:pPr>
            <a:r>
              <a:rPr lang="ru-RU" sz="1600" b="1">
                <a:solidFill>
                  <a:srgbClr val="000000"/>
                </a:solidFill>
              </a:rPr>
              <a:t>Самец умеет включать процесс самоубийства неправильно развивающихся эмбрионов.</a:t>
            </a:r>
          </a:p>
          <a:p>
            <a:pPr algn="just">
              <a:spcBef>
                <a:spcPts val="400"/>
              </a:spcBef>
              <a:buFont typeface="Arial" charset="0"/>
              <a:buChar char="•"/>
            </a:pPr>
            <a:r>
              <a:rPr lang="ru-RU" sz="1600" b="1">
                <a:solidFill>
                  <a:srgbClr val="000000"/>
                </a:solidFill>
              </a:rPr>
              <a:t>Взрослые колюшки потребляют мукус для переключения от агрессии к сексуальности, а также как антидепрессант и иммуномодулятор.</a:t>
            </a:r>
          </a:p>
        </p:txBody>
      </p:sp>
    </p:spTree>
    <p:extLst>
      <p:ext uri="{BB962C8B-B14F-4D97-AF65-F5344CB8AC3E}">
        <p14:creationId xmlns:p14="http://schemas.microsoft.com/office/powerpoint/2010/main" val="1452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6013450"/>
            <a:ext cx="8424863" cy="520700"/>
          </a:xfrm>
          <a:ln/>
        </p:spPr>
        <p:txBody>
          <a:bodyPr/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b="1"/>
              <a:t>Самец колюшки умеет включать процесс самоубийства неправильно развивающихся клеток вот уже 10 миллионов лет.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04813"/>
            <a:ext cx="5184775" cy="3457575"/>
          </a:xfrm>
          <a:prstGeom prst="rect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005263"/>
            <a:ext cx="4032250" cy="2063750"/>
          </a:xfrm>
          <a:prstGeom prst="rect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143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74638"/>
            <a:ext cx="6189663" cy="5851525"/>
          </a:xfrm>
          <a:prstGeom prst="rect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476375" y="6184900"/>
            <a:ext cx="619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6184900"/>
            <a:ext cx="914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pPr algn="ctr"/>
            <a:r>
              <a:rPr lang="ru-RU" sz="1600" b="1"/>
              <a:t>Слева – мелкоклеточная морула (норма), справа – бластодиску уродливой икринки дана команда на апоптоз, внизу – спонтанная гибель уродливой икринки (некроз).</a:t>
            </a:r>
          </a:p>
        </p:txBody>
      </p:sp>
    </p:spTree>
    <p:extLst>
      <p:ext uri="{BB962C8B-B14F-4D97-AF65-F5344CB8AC3E}">
        <p14:creationId xmlns:p14="http://schemas.microsoft.com/office/powerpoint/2010/main" val="15362491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420656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Мембранотропная</a:t>
            </a:r>
            <a:r>
              <a:rPr lang="ru-RU" sz="3200" dirty="0" smtClean="0"/>
              <a:t> активность АРКТИКА-СМД</a:t>
            </a:r>
            <a:endParaRPr lang="ru-RU" sz="32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1" y="1935163"/>
            <a:ext cx="7797938" cy="4389437"/>
          </a:xfrm>
        </p:spPr>
      </p:pic>
    </p:spTree>
    <p:extLst>
      <p:ext uri="{BB962C8B-B14F-4D97-AF65-F5344CB8AC3E}">
        <p14:creationId xmlns:p14="http://schemas.microsoft.com/office/powerpoint/2010/main" val="16590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4000" b="1" i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С кого нам надо брать пример: нестареющие животные -рекордсмены </a:t>
            </a:r>
            <a:endParaRPr lang="ru-RU" sz="4000" b="1" i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618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i="1" dirty="0" smtClean="0"/>
              <a:t>Каменный окунь </a:t>
            </a:r>
            <a:r>
              <a:rPr lang="en-US" sz="3200" i="1" dirty="0" smtClean="0"/>
              <a:t>— </a:t>
            </a:r>
            <a:r>
              <a:rPr lang="en-US" sz="3200" i="1" dirty="0"/>
              <a:t>205 </a:t>
            </a:r>
            <a:r>
              <a:rPr lang="ru-RU" sz="3200" i="1" dirty="0" smtClean="0"/>
              <a:t>лет.</a:t>
            </a:r>
            <a:endParaRPr lang="en-US" sz="3200" i="1" dirty="0"/>
          </a:p>
          <a:p>
            <a:pPr marL="45720" indent="0">
              <a:buNone/>
            </a:pPr>
            <a:r>
              <a:rPr lang="ru-RU" sz="3200" i="1" dirty="0" err="1" smtClean="0"/>
              <a:t>Галапагосская</a:t>
            </a:r>
            <a:r>
              <a:rPr lang="ru-RU" sz="3200" i="1" dirty="0" smtClean="0"/>
              <a:t> черепаха </a:t>
            </a:r>
            <a:r>
              <a:rPr lang="en-US" sz="3200" i="1" dirty="0" smtClean="0"/>
              <a:t>—255 </a:t>
            </a:r>
            <a:r>
              <a:rPr lang="ru-RU" sz="3200" i="1" dirty="0" smtClean="0"/>
              <a:t>лет.</a:t>
            </a:r>
          </a:p>
          <a:p>
            <a:pPr marL="45720" indent="0">
              <a:buNone/>
            </a:pPr>
            <a:r>
              <a:rPr lang="ru-RU" sz="3200" i="1" dirty="0" smtClean="0"/>
              <a:t>Красный морской еж – 210 лет.</a:t>
            </a:r>
            <a:endParaRPr lang="en-US" sz="3200" i="1" dirty="0"/>
          </a:p>
          <a:p>
            <a:r>
              <a:rPr lang="ru-RU" sz="3200" i="1" dirty="0" smtClean="0"/>
              <a:t>Морской анемон -200 лет.</a:t>
            </a:r>
          </a:p>
          <a:p>
            <a:r>
              <a:rPr lang="ru-RU" sz="3200" i="1" dirty="0" smtClean="0"/>
              <a:t>Пресноводная жемчужница </a:t>
            </a:r>
            <a:r>
              <a:rPr lang="en-US" sz="3200" i="1" dirty="0" smtClean="0"/>
              <a:t>—250 </a:t>
            </a:r>
            <a:r>
              <a:rPr lang="ru-RU" sz="3200" i="1" dirty="0" smtClean="0"/>
              <a:t>лет.</a:t>
            </a:r>
            <a:endParaRPr lang="en-US" sz="3200" i="1" dirty="0"/>
          </a:p>
          <a:p>
            <a:r>
              <a:rPr lang="ru-RU" sz="3200" i="1" dirty="0" smtClean="0"/>
              <a:t>Арктика </a:t>
            </a:r>
            <a:r>
              <a:rPr lang="ru-RU" sz="3200" i="1" dirty="0" err="1" smtClean="0"/>
              <a:t>исландика</a:t>
            </a:r>
            <a:r>
              <a:rPr lang="ru-RU" sz="3200" i="1" dirty="0" smtClean="0"/>
              <a:t> - </a:t>
            </a:r>
            <a:r>
              <a:rPr lang="en-US" sz="3200" i="1" dirty="0" smtClean="0"/>
              <a:t>507 </a:t>
            </a:r>
            <a:r>
              <a:rPr lang="ru-RU" sz="3200" i="1" dirty="0" smtClean="0"/>
              <a:t>лет.</a:t>
            </a:r>
          </a:p>
          <a:p>
            <a:r>
              <a:rPr lang="ru-RU" sz="3200" i="1" dirty="0" smtClean="0"/>
              <a:t>Гренландский кит – 208 лет.</a:t>
            </a:r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91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019071" cy="151216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«Нестареющие» умело нейтрализуют: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700808"/>
            <a:ext cx="7488832" cy="5040560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pPr lvl="1"/>
            <a:r>
              <a:rPr lang="ru-RU" sz="3000" dirty="0"/>
              <a:t>мутации генов, </a:t>
            </a:r>
          </a:p>
          <a:p>
            <a:pPr lvl="1"/>
            <a:r>
              <a:rPr lang="ru-RU" sz="3000" dirty="0" err="1"/>
              <a:t>оксиданты</a:t>
            </a:r>
            <a:r>
              <a:rPr lang="ru-RU" sz="3000" dirty="0"/>
              <a:t> </a:t>
            </a:r>
            <a:endParaRPr lang="ru-RU" sz="3000" dirty="0" smtClean="0"/>
          </a:p>
          <a:p>
            <a:pPr lvl="1"/>
            <a:r>
              <a:rPr lang="ru-RU" sz="3000" dirty="0" smtClean="0"/>
              <a:t>укорочение </a:t>
            </a:r>
            <a:r>
              <a:rPr lang="ru-RU" sz="3000" dirty="0" err="1"/>
              <a:t>теломер</a:t>
            </a:r>
            <a:r>
              <a:rPr lang="ru-RU" sz="3000" dirty="0"/>
              <a:t>, </a:t>
            </a:r>
          </a:p>
          <a:p>
            <a:pPr lvl="1"/>
            <a:r>
              <a:rPr lang="ru-RU" sz="3000" dirty="0" err="1"/>
              <a:t>метилирование</a:t>
            </a:r>
            <a:r>
              <a:rPr lang="ru-RU" sz="3000" dirty="0"/>
              <a:t> ДНК, </a:t>
            </a:r>
          </a:p>
          <a:p>
            <a:pPr lvl="1"/>
            <a:r>
              <a:rPr lang="ru-RU" sz="3000" dirty="0" err="1"/>
              <a:t>гликозилирование</a:t>
            </a:r>
            <a:r>
              <a:rPr lang="ru-RU" sz="3000" dirty="0"/>
              <a:t> белков и ДНК, </a:t>
            </a:r>
          </a:p>
          <a:p>
            <a:pPr lvl="1"/>
            <a:r>
              <a:rPr lang="ru-RU" sz="3000" dirty="0"/>
              <a:t>нестабильность генома, </a:t>
            </a:r>
          </a:p>
          <a:p>
            <a:pPr lvl="1"/>
            <a:r>
              <a:rPr lang="ru-RU" sz="3000" dirty="0"/>
              <a:t>гормональный дисбаланс, </a:t>
            </a:r>
          </a:p>
          <a:p>
            <a:pPr lvl="1"/>
            <a:r>
              <a:rPr lang="ru-RU" sz="3000" dirty="0"/>
              <a:t>канцерогенез, </a:t>
            </a:r>
          </a:p>
          <a:p>
            <a:pPr lvl="1"/>
            <a:r>
              <a:rPr lang="ru-RU" sz="3000" dirty="0"/>
              <a:t>вредное влияние стрессоров.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0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3041</TotalTime>
  <Words>937</Words>
  <Application>Microsoft Office PowerPoint</Application>
  <PresentationFormat>Экран (4:3)</PresentationFormat>
  <Paragraphs>91</Paragraphs>
  <Slides>63</Slides>
  <Notes>63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Поток</vt:lpstr>
      <vt:lpstr>Антираковый и нормализующий иммунитет препарат «Арктика+»:  лечение молекулами или памятью воды ?   В.В. Зюганов  www. arctic-plus.ru</vt:lpstr>
      <vt:lpstr>Задача: усилить контроль над опухолью со стороны мозга</vt:lpstr>
      <vt:lpstr>В Арктике в 1987 г. найдены животные, умеющие уничтожать опухоли у своих партнеров-симбионтов, путем впрыскивания им в кровь набора активных биомолекул (т.н. «паразит-благодетель») </vt:lpstr>
      <vt:lpstr>Электрофорез белково–пептидного комплекса противоопухолевых молекул</vt:lpstr>
      <vt:lpstr>Концентрация целебных молекул 10 г/л</vt:lpstr>
      <vt:lpstr>  Концентрация активных молекул  1/1000 000 000 000 г/л или 10-12 (сверхмалые дозы – СМД)</vt:lpstr>
      <vt:lpstr>Мембранотропная активность АРКТИКА-СМД</vt:lpstr>
      <vt:lpstr>С кого нам надо брать пример: нестареющие животные -рекордсмены </vt:lpstr>
      <vt:lpstr>«Нестареющие» умело нейтрализуют:</vt:lpstr>
      <vt:lpstr>Красный морской ёж                                   Каменный окунь     </vt:lpstr>
      <vt:lpstr>Галапагосская черепаха.</vt:lpstr>
      <vt:lpstr>Гренландский кит.</vt:lpstr>
      <vt:lpstr>Есть ли универсальный механизм регуляции?</vt:lpstr>
      <vt:lpstr>Классическое взаимодействие лекарства (лиганд) с рецептором в плазматической мембране клетки</vt:lpstr>
      <vt:lpstr>Презентация PowerPoint</vt:lpstr>
      <vt:lpstr>Как ориентируется лосось ? Магнитосомы в обонятельном нерве.</vt:lpstr>
      <vt:lpstr>АРЕАЛ И НЕРЕСТИЛИЩА НЕРКИ</vt:lpstr>
      <vt:lpstr>МЕЧЕНИЕ ЛОСОСЯ</vt:lpstr>
      <vt:lpstr>ОТСЛЕЖИВАЕТСЯ РЕЖИМ МИГРАЦИИ</vt:lpstr>
      <vt:lpstr>КАРТА МАГНИТЫХ ПОЛЕЙ</vt:lpstr>
      <vt:lpstr>МАГНИТНЫЕ ПОЛЯ: ДЕНЬ - НОЧЬ</vt:lpstr>
      <vt:lpstr>Течения Тихого океана</vt:lpstr>
      <vt:lpstr>СТРЕССЫ НЕРКИ</vt:lpstr>
      <vt:lpstr>Лосось до нереста – образец здоровья.</vt:lpstr>
      <vt:lpstr>Быстрое старение лосося (2-4 нед.) включается после нереста:  гипоталамус – гипофиз – кора надпочечников – кортизол – атрофия тимуса – резкое ослабление иммунитета – увеличение глюкозы, инсулина, жирных кислот, холестерина. Это приводит к язвам кожи, остеопорозу, болезни Альцгеймера. Смерть от инфаркта миокарда, почек, инсульта. Гормональные нарушения при старении человека и лосося совпадают до деталей. Человек стареет также как эти рыбы, только дольше.</vt:lpstr>
      <vt:lpstr>У лосося включается программа самоликвидации : утрата иммунитета приводит к незаживающим язвам.</vt:lpstr>
      <vt:lpstr>Также включается программа онкогенеза: опухоль головы - эпителиома</vt:lpstr>
      <vt:lpstr>Программа самоликвидации завершается так…</vt:lpstr>
      <vt:lpstr>Но если лососю повезет нерестится на колонии жемчужницы …</vt:lpstr>
      <vt:lpstr>То включается механизм симбиоза «жемчужница – лосось»</vt:lpstr>
      <vt:lpstr>Моллюск выступает как паразит- благодетель, продлевающий жизнь  хозяина</vt:lpstr>
      <vt:lpstr>Пресноводная жемчужница живет до 100 - 250 лет и не включает программу старения. У особей  возраста 120 лет сила сжатия мускулов, скорость регенерации, способность к голоданию, задержке дыхания, плодовитость – выше, чем у молодых особей возраста 60 лет. Все это – приспособление к жизни в травмоопасной среде (порожистые быстрые реки, ледоход), голоду и холоду Арктики. К тому же самка переводит энергозатраты по выращиванию  потомства на семгу  - суррогатную мать.</vt:lpstr>
      <vt:lpstr>Анатомия глохидия. Чувствительными хохолками (4 стрелки) зародыш безошибочно определяет «своего» хозяина.</vt:lpstr>
      <vt:lpstr>«Автостопщик». Внедрение хорошего паразита: глохидий просто защемил  край жаберного лепестка  лосося створками. Дальше все сделает сама рыба.</vt:lpstr>
      <vt:lpstr>Если глохидий попал не на ту рыбу: гиперплазия жабр гольяна и гибель зародыша моллюска.</vt:lpstr>
      <vt:lpstr>Презентация PowerPoint</vt:lpstr>
      <vt:lpstr>Слаженный танец партнеров: первые часы развития  глохидиев в семге</vt:lpstr>
      <vt:lpstr>Последующие стадии симбиоза : ущерб минимизировать, газообмен жабр восстановить, рыбу-хозяина полечить.</vt:lpstr>
      <vt:lpstr>Поздние стадии развития: правильная капсула-циста (17 и 18) и регрессия за 3 дня пустой цисты (19 и 20) после выхода  моллюска из «плаценты».</vt:lpstr>
      <vt:lpstr>Роды: покидающий рыбу  моллюск активирует ткани хозяина к регрессии опухолей  цист) и ранозаживлению. Т.е. нормальные клетки жабр он побуждает  к делению , а патологические – к самоубийству (апоптозу).</vt:lpstr>
      <vt:lpstr>Плантация целебных гидробионтов в холодных водах Арктики.</vt:lpstr>
      <vt:lpstr>Может ли эликсир АРКТИКА пригодится человеку?  Тест: модели быстрого старения - рак и незаживающие раны (язвы). Следовательно, эликсир, если эффективен, должен работать при лечении язв и новообразований.</vt:lpstr>
      <vt:lpstr>Провизорные жабры и хвост зародыша человека указывают на общие с рыбами гены.</vt:lpstr>
      <vt:lpstr>Презентация PowerPoint</vt:lpstr>
      <vt:lpstr>Лечение аллегрического дерматита стопы пациента К. (угроза гангрены) «АРКТИКА-СМД».</vt:lpstr>
      <vt:lpstr>Презентация PowerPoint</vt:lpstr>
      <vt:lpstr>Поздние стадии грануляции, эпителизации и закрытие раны. </vt:lpstr>
      <vt:lpstr>Постадийная регрессия опухоли мозга (кавернозная ангиома моста) у больной М. (49 лет, частичный паралич). Выздоровление за 8 месяцев.  Январь  - август 2003 года.</vt:lpstr>
      <vt:lpstr>4 мес. после начала приема эликсира АРКТИКА-концентрата.</vt:lpstr>
      <vt:lpstr>8 мес. после начала приема.</vt:lpstr>
      <vt:lpstr>12 мес. после начала приема. Опухоль исчезла.</vt:lpstr>
      <vt:lpstr>Компьютерная томограмма поджелудочной железы больного Ф., 64 года (рак головки поджелудочной железы, рак фатерова соска). 2002 . Слева – 8 октября 2002 г., справа – 9 декабря 2002 г. Опухоль полностью исчезла</vt:lpstr>
      <vt:lpstr>Презентация PowerPoint</vt:lpstr>
      <vt:lpstr> РЕЗЮМЕ: 1. Программу старения и онкогенеза в принципе можно заблокировать, используя приёмы «нестареющих». 2. Эликсир «Арктика+» полезен для реабилитации онкологии и старения.</vt:lpstr>
      <vt:lpstr>Ядовитые «Кювьеровы» нити морского огурца (голотурии)</vt:lpstr>
      <vt:lpstr>Морской огурец с рыбой внутри</vt:lpstr>
      <vt:lpstr>Доктор фиш Carapus – симбионт голотурии - устойчив к яду</vt:lpstr>
      <vt:lpstr>Презентация PowerPoint</vt:lpstr>
      <vt:lpstr>Рассасывание 1/3 позвонков у личинки жемчужной рыбы </vt:lpstr>
      <vt:lpstr>Верху: взрослая рыба Внизу: лапшевидная личинка</vt:lpstr>
      <vt:lpstr>Презентация PowerPoint</vt:lpstr>
      <vt:lpstr>Самец колюшки умеет включать процесс самоубийства неправильно развивающихся клеток вот уже 10 миллионов лет.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толрф</cp:lastModifiedBy>
  <cp:revision>413</cp:revision>
  <cp:lastPrinted>1601-01-01T00:00:00Z</cp:lastPrinted>
  <dcterms:created xsi:type="dcterms:W3CDTF">2005-11-22T07:45:40Z</dcterms:created>
  <dcterms:modified xsi:type="dcterms:W3CDTF">2014-02-03T16:24:48Z</dcterms:modified>
</cp:coreProperties>
</file>